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1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1" autoAdjust="0"/>
    <p:restoredTop sz="7564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TEDRA%20MERCEDES%20RODRIGO\Agenda%20Integral%20CMR-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TEDRA%20MERCEDES%20RODRIGO\Agenda%20Integral%20CMR-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rgbClr val="FF3399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Estadística!$A$2:$A$17</c:f>
              <c:strCache>
                <c:ptCount val="16"/>
                <c:pt idx="0">
                  <c:v>CECAR</c:v>
                </c:pt>
                <c:pt idx="1">
                  <c:v>CESMAG</c:v>
                </c:pt>
                <c:pt idx="2">
                  <c:v>Cooperativa - Medellín</c:v>
                </c:pt>
                <c:pt idx="3">
                  <c:v>Costa</c:v>
                </c:pt>
                <c:pt idx="4">
                  <c:v>Ibague</c:v>
                </c:pt>
                <c:pt idx="5">
                  <c:v>Javeriana - Bogotá</c:v>
                </c:pt>
                <c:pt idx="6">
                  <c:v>Libertadores</c:v>
                </c:pt>
                <c:pt idx="7">
                  <c:v>Magdalena</c:v>
                </c:pt>
                <c:pt idx="8">
                  <c:v>Metropolitana</c:v>
                </c:pt>
                <c:pt idx="9">
                  <c:v>Nariño</c:v>
                </c:pt>
                <c:pt idx="10">
                  <c:v>Sabana</c:v>
                </c:pt>
                <c:pt idx="11">
                  <c:v>San Buenaventura - Bogotá</c:v>
                </c:pt>
                <c:pt idx="12">
                  <c:v>San Gil</c:v>
                </c:pt>
                <c:pt idx="13">
                  <c:v>Simón Bolívar</c:v>
                </c:pt>
                <c:pt idx="14">
                  <c:v>Surcolombia</c:v>
                </c:pt>
                <c:pt idx="15">
                  <c:v>Tecnológica de Bolívar</c:v>
                </c:pt>
              </c:strCache>
            </c:strRef>
          </c:cat>
          <c:val>
            <c:numRef>
              <c:f>Estadística!$B$2:$B$17</c:f>
              <c:numCache>
                <c:formatCode>General</c:formatCode>
                <c:ptCount val="16"/>
                <c:pt idx="0">
                  <c:v>95</c:v>
                </c:pt>
                <c:pt idx="1">
                  <c:v>23</c:v>
                </c:pt>
                <c:pt idx="2">
                  <c:v>27</c:v>
                </c:pt>
                <c:pt idx="3">
                  <c:v>98</c:v>
                </c:pt>
                <c:pt idx="4">
                  <c:v>24</c:v>
                </c:pt>
                <c:pt idx="5">
                  <c:v>17</c:v>
                </c:pt>
                <c:pt idx="6">
                  <c:v>28</c:v>
                </c:pt>
                <c:pt idx="7">
                  <c:v>38</c:v>
                </c:pt>
                <c:pt idx="8">
                  <c:v>33</c:v>
                </c:pt>
                <c:pt idx="9">
                  <c:v>55</c:v>
                </c:pt>
                <c:pt idx="10">
                  <c:v>5</c:v>
                </c:pt>
                <c:pt idx="11">
                  <c:v>17</c:v>
                </c:pt>
                <c:pt idx="12">
                  <c:v>8</c:v>
                </c:pt>
                <c:pt idx="13">
                  <c:v>90</c:v>
                </c:pt>
                <c:pt idx="14">
                  <c:v>18</c:v>
                </c:pt>
                <c:pt idx="15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260947536"/>
        <c:axId val="1260956240"/>
        <c:axId val="0"/>
      </c:bar3DChart>
      <c:catAx>
        <c:axId val="1260947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60956240"/>
        <c:crosses val="autoZero"/>
        <c:auto val="1"/>
        <c:lblAlgn val="ctr"/>
        <c:lblOffset val="100"/>
        <c:noMultiLvlLbl val="0"/>
      </c:catAx>
      <c:valAx>
        <c:axId val="12609562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609475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Estadística!$A$26:$A$27</c:f>
              <c:strCache>
                <c:ptCount val="2"/>
                <c:pt idx="0">
                  <c:v>Total Inscritos</c:v>
                </c:pt>
                <c:pt idx="1">
                  <c:v>Porcentaje Asistencia</c:v>
                </c:pt>
              </c:strCache>
            </c:strRef>
          </c:cat>
          <c:val>
            <c:numRef>
              <c:f>Estadística!$B$26:$B$27</c:f>
              <c:numCache>
                <c:formatCode>0%</c:formatCode>
                <c:ptCount val="2"/>
                <c:pt idx="0" formatCode="General">
                  <c:v>646</c:v>
                </c:pt>
                <c:pt idx="1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0948080"/>
        <c:axId val="1260948624"/>
        <c:axId val="0"/>
      </c:bar3DChart>
      <c:catAx>
        <c:axId val="126094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CO"/>
          </a:p>
        </c:txPr>
        <c:crossAx val="1260948624"/>
        <c:crosses val="autoZero"/>
        <c:auto val="1"/>
        <c:lblAlgn val="ctr"/>
        <c:lblOffset val="100"/>
        <c:noMultiLvlLbl val="0"/>
      </c:catAx>
      <c:valAx>
        <c:axId val="1260948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09480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57439-ED41-4516-8DC6-AFAC71263F9F}" type="doc">
      <dgm:prSet loTypeId="urn:microsoft.com/office/officeart/2005/8/layout/venn1" loCatId="relationship" qsTypeId="urn:microsoft.com/office/officeart/2005/8/quickstyle/3d1" qsCatId="3D" csTypeId="urn:microsoft.com/office/officeart/2005/8/colors/colorful5" csCatId="colorful" phldr="1"/>
      <dgm:spPr/>
    </dgm:pt>
    <dgm:pt modelId="{80020449-EAB1-42B3-87FA-B46B211B9DAC}">
      <dgm:prSet phldrT="[Texto]" custT="1"/>
      <dgm:spPr/>
      <dgm:t>
        <a:bodyPr/>
        <a:lstStyle/>
        <a:p>
          <a:r>
            <a:rPr lang="es-CO" sz="2000" b="1" dirty="0" smtClean="0"/>
            <a:t>EJE I</a:t>
          </a:r>
        </a:p>
        <a:p>
          <a:r>
            <a:rPr lang="es-CO" sz="2000" b="1" dirty="0" smtClean="0"/>
            <a:t>IPS: Fundamentos Epistemológicos, Teóricos y Metodológicos</a:t>
          </a:r>
          <a:endParaRPr lang="es-CO" sz="2000" b="1" dirty="0"/>
        </a:p>
      </dgm:t>
    </dgm:pt>
    <dgm:pt modelId="{B2B049DC-ED87-45E1-BEBD-3CAA172EE200}" type="parTrans" cxnId="{247EC933-9FCE-4747-BE0C-DCB0D17DCCF4}">
      <dgm:prSet/>
      <dgm:spPr/>
      <dgm:t>
        <a:bodyPr/>
        <a:lstStyle/>
        <a:p>
          <a:endParaRPr lang="es-CO" sz="2000" b="1"/>
        </a:p>
      </dgm:t>
    </dgm:pt>
    <dgm:pt modelId="{136EC891-8178-462D-8F5B-F4898AC4CF38}" type="sibTrans" cxnId="{247EC933-9FCE-4747-BE0C-DCB0D17DCCF4}">
      <dgm:prSet/>
      <dgm:spPr/>
      <dgm:t>
        <a:bodyPr/>
        <a:lstStyle/>
        <a:p>
          <a:endParaRPr lang="es-CO" sz="2000" b="1"/>
        </a:p>
      </dgm:t>
    </dgm:pt>
    <dgm:pt modelId="{3D10991E-65EB-425D-91FE-F7FD29F11BAE}">
      <dgm:prSet phldrT="[Texto]" custT="1"/>
      <dgm:spPr/>
      <dgm:t>
        <a:bodyPr/>
        <a:lstStyle/>
        <a:p>
          <a:r>
            <a:rPr lang="es-CO" sz="2000" b="1" dirty="0" smtClean="0"/>
            <a:t>EJE II:</a:t>
          </a:r>
          <a:endParaRPr lang="es-CO" sz="2000" dirty="0" smtClean="0"/>
        </a:p>
        <a:p>
          <a:r>
            <a:rPr lang="es-CO" sz="2000" b="1" dirty="0" smtClean="0"/>
            <a:t>IPS y Políticas Públicas</a:t>
          </a:r>
          <a:endParaRPr lang="es-CO" sz="2000" b="1" dirty="0"/>
        </a:p>
      </dgm:t>
    </dgm:pt>
    <dgm:pt modelId="{D21A8767-E381-4D48-8D9B-D03449977EC8}" type="parTrans" cxnId="{89166FB5-137A-48CE-9D9F-019B41F82739}">
      <dgm:prSet/>
      <dgm:spPr/>
      <dgm:t>
        <a:bodyPr/>
        <a:lstStyle/>
        <a:p>
          <a:endParaRPr lang="es-CO" sz="2000" b="1"/>
        </a:p>
      </dgm:t>
    </dgm:pt>
    <dgm:pt modelId="{9408801B-1979-4825-912B-366493A23704}" type="sibTrans" cxnId="{89166FB5-137A-48CE-9D9F-019B41F82739}">
      <dgm:prSet/>
      <dgm:spPr/>
      <dgm:t>
        <a:bodyPr/>
        <a:lstStyle/>
        <a:p>
          <a:endParaRPr lang="es-CO" sz="2000" b="1"/>
        </a:p>
      </dgm:t>
    </dgm:pt>
    <dgm:pt modelId="{9336BB3C-C689-4126-8C28-AF73CC676CA1}">
      <dgm:prSet phldrT="[Texto]" custT="1"/>
      <dgm:spPr/>
      <dgm:t>
        <a:bodyPr/>
        <a:lstStyle/>
        <a:p>
          <a:r>
            <a:rPr lang="es-CO" sz="2000" b="1" dirty="0" smtClean="0"/>
            <a:t>EJE III:</a:t>
          </a:r>
        </a:p>
        <a:p>
          <a:r>
            <a:rPr lang="es-CO" sz="2000" b="1" dirty="0" smtClean="0"/>
            <a:t> Retos de la Intervención Psicosocial</a:t>
          </a:r>
          <a:endParaRPr lang="es-CO" sz="2000" b="1" dirty="0"/>
        </a:p>
      </dgm:t>
    </dgm:pt>
    <dgm:pt modelId="{B778F5AB-8B2E-4427-A2EF-8E58CB9A5D9B}" type="parTrans" cxnId="{8D4565CF-0531-4D1F-920F-07ACD3C1F323}">
      <dgm:prSet/>
      <dgm:spPr/>
      <dgm:t>
        <a:bodyPr/>
        <a:lstStyle/>
        <a:p>
          <a:endParaRPr lang="es-CO" sz="2000" b="1"/>
        </a:p>
      </dgm:t>
    </dgm:pt>
    <dgm:pt modelId="{ABE9B8A4-AFF8-4621-A111-765CDFD833D6}" type="sibTrans" cxnId="{8D4565CF-0531-4D1F-920F-07ACD3C1F323}">
      <dgm:prSet/>
      <dgm:spPr/>
      <dgm:t>
        <a:bodyPr/>
        <a:lstStyle/>
        <a:p>
          <a:endParaRPr lang="es-CO" sz="2000" b="1"/>
        </a:p>
      </dgm:t>
    </dgm:pt>
    <dgm:pt modelId="{B799B322-5017-4B44-819F-EE9FF490CE10}" type="pres">
      <dgm:prSet presAssocID="{36857439-ED41-4516-8DC6-AFAC71263F9F}" presName="compositeShape" presStyleCnt="0">
        <dgm:presLayoutVars>
          <dgm:chMax val="7"/>
          <dgm:dir/>
          <dgm:resizeHandles val="exact"/>
        </dgm:presLayoutVars>
      </dgm:prSet>
      <dgm:spPr/>
    </dgm:pt>
    <dgm:pt modelId="{334E9872-07E1-4B79-A19D-B066B82E35C4}" type="pres">
      <dgm:prSet presAssocID="{80020449-EAB1-42B3-87FA-B46B211B9DAC}" presName="circ1" presStyleLbl="vennNode1" presStyleIdx="0" presStyleCnt="3"/>
      <dgm:spPr/>
      <dgm:t>
        <a:bodyPr/>
        <a:lstStyle/>
        <a:p>
          <a:endParaRPr lang="es-CO"/>
        </a:p>
      </dgm:t>
    </dgm:pt>
    <dgm:pt modelId="{0CABEA5D-3052-4B0B-A76F-C42946759258}" type="pres">
      <dgm:prSet presAssocID="{80020449-EAB1-42B3-87FA-B46B211B9DA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DD2CC89-2D69-4EF2-9939-462BC4D544C3}" type="pres">
      <dgm:prSet presAssocID="{3D10991E-65EB-425D-91FE-F7FD29F11BAE}" presName="circ2" presStyleLbl="vennNode1" presStyleIdx="1" presStyleCnt="3"/>
      <dgm:spPr/>
      <dgm:t>
        <a:bodyPr/>
        <a:lstStyle/>
        <a:p>
          <a:endParaRPr lang="es-CO"/>
        </a:p>
      </dgm:t>
    </dgm:pt>
    <dgm:pt modelId="{847102B6-CD22-4ED4-AC5F-1B9E537F14C5}" type="pres">
      <dgm:prSet presAssocID="{3D10991E-65EB-425D-91FE-F7FD29F11BA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98EC4DE-3CB4-4A11-B775-61428EAE2C94}" type="pres">
      <dgm:prSet presAssocID="{9336BB3C-C689-4126-8C28-AF73CC676CA1}" presName="circ3" presStyleLbl="vennNode1" presStyleIdx="2" presStyleCnt="3"/>
      <dgm:spPr/>
      <dgm:t>
        <a:bodyPr/>
        <a:lstStyle/>
        <a:p>
          <a:endParaRPr lang="es-CO"/>
        </a:p>
      </dgm:t>
    </dgm:pt>
    <dgm:pt modelId="{EE402A33-C7E2-489E-9FD9-27123F6C85B0}" type="pres">
      <dgm:prSet presAssocID="{9336BB3C-C689-4126-8C28-AF73CC676C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D11914B-6FA4-4EE7-9C57-4F9218F63EA3}" type="presOf" srcId="{9336BB3C-C689-4126-8C28-AF73CC676CA1}" destId="{EE402A33-C7E2-489E-9FD9-27123F6C85B0}" srcOrd="1" destOrd="0" presId="urn:microsoft.com/office/officeart/2005/8/layout/venn1"/>
    <dgm:cxn modelId="{7944CB78-6C13-4743-8151-7E95E0D17DD1}" type="presOf" srcId="{3D10991E-65EB-425D-91FE-F7FD29F11BAE}" destId="{847102B6-CD22-4ED4-AC5F-1B9E537F14C5}" srcOrd="1" destOrd="0" presId="urn:microsoft.com/office/officeart/2005/8/layout/venn1"/>
    <dgm:cxn modelId="{B4E88917-4C13-4649-8DE3-A9140C79D121}" type="presOf" srcId="{80020449-EAB1-42B3-87FA-B46B211B9DAC}" destId="{334E9872-07E1-4B79-A19D-B066B82E35C4}" srcOrd="0" destOrd="0" presId="urn:microsoft.com/office/officeart/2005/8/layout/venn1"/>
    <dgm:cxn modelId="{8D4565CF-0531-4D1F-920F-07ACD3C1F323}" srcId="{36857439-ED41-4516-8DC6-AFAC71263F9F}" destId="{9336BB3C-C689-4126-8C28-AF73CC676CA1}" srcOrd="2" destOrd="0" parTransId="{B778F5AB-8B2E-4427-A2EF-8E58CB9A5D9B}" sibTransId="{ABE9B8A4-AFF8-4621-A111-765CDFD833D6}"/>
    <dgm:cxn modelId="{777B7D8F-29F9-415B-B162-E6C0431360D0}" type="presOf" srcId="{80020449-EAB1-42B3-87FA-B46B211B9DAC}" destId="{0CABEA5D-3052-4B0B-A76F-C42946759258}" srcOrd="1" destOrd="0" presId="urn:microsoft.com/office/officeart/2005/8/layout/venn1"/>
    <dgm:cxn modelId="{CFB06A09-5219-47DE-8306-08D90DF11F76}" type="presOf" srcId="{36857439-ED41-4516-8DC6-AFAC71263F9F}" destId="{B799B322-5017-4B44-819F-EE9FF490CE10}" srcOrd="0" destOrd="0" presId="urn:microsoft.com/office/officeart/2005/8/layout/venn1"/>
    <dgm:cxn modelId="{1111A68A-0F28-4DEE-945D-4F66980EFB9D}" type="presOf" srcId="{3D10991E-65EB-425D-91FE-F7FD29F11BAE}" destId="{4DD2CC89-2D69-4EF2-9939-462BC4D544C3}" srcOrd="0" destOrd="0" presId="urn:microsoft.com/office/officeart/2005/8/layout/venn1"/>
    <dgm:cxn modelId="{89166FB5-137A-48CE-9D9F-019B41F82739}" srcId="{36857439-ED41-4516-8DC6-AFAC71263F9F}" destId="{3D10991E-65EB-425D-91FE-F7FD29F11BAE}" srcOrd="1" destOrd="0" parTransId="{D21A8767-E381-4D48-8D9B-D03449977EC8}" sibTransId="{9408801B-1979-4825-912B-366493A23704}"/>
    <dgm:cxn modelId="{247EC933-9FCE-4747-BE0C-DCB0D17DCCF4}" srcId="{36857439-ED41-4516-8DC6-AFAC71263F9F}" destId="{80020449-EAB1-42B3-87FA-B46B211B9DAC}" srcOrd="0" destOrd="0" parTransId="{B2B049DC-ED87-45E1-BEBD-3CAA172EE200}" sibTransId="{136EC891-8178-462D-8F5B-F4898AC4CF38}"/>
    <dgm:cxn modelId="{EF361984-36EA-49CF-9BB7-59A0C7194FC2}" type="presOf" srcId="{9336BB3C-C689-4126-8C28-AF73CC676CA1}" destId="{598EC4DE-3CB4-4A11-B775-61428EAE2C94}" srcOrd="0" destOrd="0" presId="urn:microsoft.com/office/officeart/2005/8/layout/venn1"/>
    <dgm:cxn modelId="{7B6741DC-967D-4359-BE32-90D7CFD25767}" type="presParOf" srcId="{B799B322-5017-4B44-819F-EE9FF490CE10}" destId="{334E9872-07E1-4B79-A19D-B066B82E35C4}" srcOrd="0" destOrd="0" presId="urn:microsoft.com/office/officeart/2005/8/layout/venn1"/>
    <dgm:cxn modelId="{867E1B4C-28E0-4DD4-B7C7-C8ABC386CC86}" type="presParOf" srcId="{B799B322-5017-4B44-819F-EE9FF490CE10}" destId="{0CABEA5D-3052-4B0B-A76F-C42946759258}" srcOrd="1" destOrd="0" presId="urn:microsoft.com/office/officeart/2005/8/layout/venn1"/>
    <dgm:cxn modelId="{4B6DE286-0B47-4485-BCD9-74DDC2332035}" type="presParOf" srcId="{B799B322-5017-4B44-819F-EE9FF490CE10}" destId="{4DD2CC89-2D69-4EF2-9939-462BC4D544C3}" srcOrd="2" destOrd="0" presId="urn:microsoft.com/office/officeart/2005/8/layout/venn1"/>
    <dgm:cxn modelId="{D29929A8-CC05-4B90-8F61-E73643C7CA26}" type="presParOf" srcId="{B799B322-5017-4B44-819F-EE9FF490CE10}" destId="{847102B6-CD22-4ED4-AC5F-1B9E537F14C5}" srcOrd="3" destOrd="0" presId="urn:microsoft.com/office/officeart/2005/8/layout/venn1"/>
    <dgm:cxn modelId="{DD183D5E-4285-4869-9DDD-C9F86EBE3E20}" type="presParOf" srcId="{B799B322-5017-4B44-819F-EE9FF490CE10}" destId="{598EC4DE-3CB4-4A11-B775-61428EAE2C94}" srcOrd="4" destOrd="0" presId="urn:microsoft.com/office/officeart/2005/8/layout/venn1"/>
    <dgm:cxn modelId="{AEEF0534-DAE4-46CF-9D95-E8367DEEE64F}" type="presParOf" srcId="{B799B322-5017-4B44-819F-EE9FF490CE10}" destId="{EE402A33-C7E2-489E-9FD9-27123F6C85B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1DA22-C682-4446-9173-370753F61FA8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117D-9542-47F7-A8B2-70C1E82D0FD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42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334A4-180D-4349-8CFD-1C0B601CEE40}" type="datetimeFigureOut">
              <a:rPr lang="es-CO" smtClean="0"/>
              <a:pPr/>
              <a:t>15/03/2017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5067-7F1C-482D-91E7-59382E6B7DC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1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jpeg"/><Relationship Id="rId7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jpeg"/><Relationship Id="rId7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7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2"/>
          <a:srcRect l="31183"/>
          <a:stretch>
            <a:fillRect/>
          </a:stretch>
        </p:blipFill>
        <p:spPr bwMode="auto">
          <a:xfrm>
            <a:off x="3143240" y="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2"/>
          <a:srcRect r="66667"/>
          <a:stretch>
            <a:fillRect/>
          </a:stretch>
        </p:blipFill>
        <p:spPr bwMode="auto">
          <a:xfrm>
            <a:off x="1714480" y="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2071670" y="1714488"/>
            <a:ext cx="5500726" cy="1897202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2700"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INTERVENCIÓN </a:t>
            </a:r>
          </a:p>
          <a:p>
            <a:pPr algn="ctr"/>
            <a:r>
              <a:rPr lang="es-ES" sz="5400" b="1" dirty="0" smtClean="0">
                <a:ln w="12700"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PSICOSOCIAL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143108" y="3925677"/>
            <a:ext cx="5000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n w="12700"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Intervención Psicosocial, Aproximaciones Teóricas,</a:t>
            </a:r>
          </a:p>
          <a:p>
            <a:pPr algn="ctr"/>
            <a:r>
              <a:rPr lang="es-ES" b="1" dirty="0" smtClean="0">
                <a:ln w="12700"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Contextos y Realidades Emergentes</a:t>
            </a:r>
            <a:endParaRPr lang="es-ES" b="1" dirty="0">
              <a:ln w="12700"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214678" y="471488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rgbClr val="7030A0"/>
                </a:solidFill>
              </a:rPr>
              <a:t>Febrero 4 - Mayo 20 de 2017</a:t>
            </a:r>
            <a:endParaRPr lang="es-CO" b="1" dirty="0">
              <a:solidFill>
                <a:srgbClr val="7030A0"/>
              </a:solidFill>
            </a:endParaRPr>
          </a:p>
        </p:txBody>
      </p:sp>
      <p:pic>
        <p:nvPicPr>
          <p:cNvPr id="12" name="1 Imagen" descr="Ascofapsi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58082" y="214290"/>
            <a:ext cx="714380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7" name="16 CuadroTexto"/>
          <p:cNvSpPr txBox="1"/>
          <p:nvPr/>
        </p:nvSpPr>
        <p:spPr>
          <a:xfrm>
            <a:off x="1142976" y="1643050"/>
            <a:ext cx="757242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 smtClean="0"/>
              <a:t>1. Comunicaciones</a:t>
            </a:r>
          </a:p>
          <a:p>
            <a:endParaRPr lang="es-CO" sz="2200" b="1" dirty="0"/>
          </a:p>
          <a:p>
            <a:r>
              <a:rPr lang="es-CO" sz="2200" b="1" dirty="0" smtClean="0"/>
              <a:t>a. Tecnológico</a:t>
            </a:r>
          </a:p>
          <a:p>
            <a:pPr>
              <a:buFont typeface="Arial" pitchFamily="34" charset="0"/>
              <a:buChar char="•"/>
            </a:pPr>
            <a:r>
              <a:rPr lang="es-CO" sz="2200" b="1" dirty="0"/>
              <a:t> </a:t>
            </a:r>
            <a:r>
              <a:rPr lang="es-CO" sz="2200" dirty="0" smtClean="0"/>
              <a:t>Inconvenientes con RENATA</a:t>
            </a:r>
          </a:p>
          <a:p>
            <a:pPr>
              <a:buFont typeface="Arial" pitchFamily="34" charset="0"/>
              <a:buChar char="•"/>
            </a:pPr>
            <a:r>
              <a:rPr lang="es-CO" sz="2200" dirty="0"/>
              <a:t> </a:t>
            </a:r>
            <a:r>
              <a:rPr lang="es-CO" sz="2200" dirty="0" smtClean="0"/>
              <a:t>Participación no de IES, sino de personas (en algunos casos).</a:t>
            </a:r>
          </a:p>
          <a:p>
            <a:endParaRPr lang="es-CO" sz="2200" dirty="0" smtClean="0"/>
          </a:p>
          <a:p>
            <a:r>
              <a:rPr lang="es-CO" sz="2200" b="1" dirty="0" smtClean="0"/>
              <a:t>b. Humano</a:t>
            </a:r>
          </a:p>
          <a:p>
            <a:pPr>
              <a:buFont typeface="Arial" pitchFamily="34" charset="0"/>
              <a:buChar char="•"/>
            </a:pPr>
            <a:r>
              <a:rPr lang="es-CO" sz="2200" b="1" dirty="0"/>
              <a:t> </a:t>
            </a:r>
            <a:r>
              <a:rPr lang="es-CO" sz="2200" dirty="0" smtClean="0"/>
              <a:t>Falta de respuesta a los mensajes</a:t>
            </a:r>
          </a:p>
          <a:p>
            <a:pPr>
              <a:buFont typeface="Arial" pitchFamily="34" charset="0"/>
              <a:buChar char="•"/>
            </a:pPr>
            <a:r>
              <a:rPr lang="es-CO" sz="2200" dirty="0"/>
              <a:t> </a:t>
            </a:r>
            <a:r>
              <a:rPr lang="es-CO" sz="2200" dirty="0" smtClean="0"/>
              <a:t>No confirmación de participación o no en la CMR-17</a:t>
            </a:r>
          </a:p>
          <a:p>
            <a:pPr>
              <a:buFont typeface="Arial" pitchFamily="34" charset="0"/>
              <a:buChar char="•"/>
            </a:pPr>
            <a:r>
              <a:rPr lang="es-CO" sz="2200" dirty="0" smtClean="0"/>
              <a:t> La información “no baja” del receptor inicial al encargado por la IES</a:t>
            </a:r>
          </a:p>
          <a:p>
            <a:endParaRPr lang="es-CO" sz="2200" dirty="0" smtClean="0"/>
          </a:p>
          <a:p>
            <a:r>
              <a:rPr lang="es-CO" sz="2200" dirty="0" smtClean="0"/>
              <a:t>2</a:t>
            </a:r>
            <a:r>
              <a:rPr lang="es-CO" sz="2200" b="1" dirty="0" smtClean="0"/>
              <a:t>. Desconocimiento del proceso</a:t>
            </a:r>
            <a:endParaRPr lang="es-CO" sz="2200" b="1" dirty="0"/>
          </a:p>
        </p:txBody>
      </p:sp>
      <p:sp>
        <p:nvSpPr>
          <p:cNvPr id="18" name="Elipse 4"/>
          <p:cNvSpPr/>
          <p:nvPr/>
        </p:nvSpPr>
        <p:spPr>
          <a:xfrm>
            <a:off x="-32" y="0"/>
            <a:ext cx="500066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L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A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O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S</a:t>
            </a:r>
            <a:endParaRPr lang="es-CO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400" b="1" kern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0" name="9 CuadroTexto"/>
          <p:cNvSpPr txBox="1"/>
          <p:nvPr/>
        </p:nvSpPr>
        <p:spPr>
          <a:xfrm>
            <a:off x="2285984" y="1500174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/>
              <a:t>RECOMENDACIONES</a:t>
            </a:r>
            <a:endParaRPr lang="es-CO" sz="32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000100" y="2285992"/>
            <a:ext cx="7143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s-CO" sz="2800" dirty="0" smtClean="0"/>
              <a:t>Elaborar procedimiento que facilite la puesta en práctica del proceso.</a:t>
            </a:r>
          </a:p>
          <a:p>
            <a:pPr marL="457200" indent="-457200" algn="just">
              <a:buAutoNum type="arabicPeriod"/>
            </a:pPr>
            <a:r>
              <a:rPr lang="es-CO" sz="2800" dirty="0" smtClean="0"/>
              <a:t>Responder a todos y cada uno de los mensajes enviados</a:t>
            </a:r>
          </a:p>
          <a:p>
            <a:pPr marL="457200" indent="-457200" algn="just">
              <a:buAutoNum type="arabicPeriod"/>
            </a:pPr>
            <a:r>
              <a:rPr lang="es-CO" sz="2800" dirty="0" smtClean="0"/>
              <a:t>Confirmar participación o no en el evento</a:t>
            </a:r>
          </a:p>
          <a:p>
            <a:pPr marL="457200" indent="-457200" algn="just">
              <a:buAutoNum type="arabicPeriod"/>
            </a:pPr>
            <a:r>
              <a:rPr lang="es-CO" sz="2800" dirty="0" smtClean="0"/>
              <a:t>Encargar a un solo responsable por IES y que esto sea informado por el Decano o Director del Programa.</a:t>
            </a:r>
            <a:endParaRPr lang="es-CO" sz="2800" dirty="0"/>
          </a:p>
        </p:txBody>
      </p:sp>
      <p:sp>
        <p:nvSpPr>
          <p:cNvPr id="18" name="Elipse 4"/>
          <p:cNvSpPr/>
          <p:nvPr/>
        </p:nvSpPr>
        <p:spPr>
          <a:xfrm>
            <a:off x="-32" y="0"/>
            <a:ext cx="500066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R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O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D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A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kern="1200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kern="1200" dirty="0" smtClean="0"/>
              <a:t>O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kern="1200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000" b="1" dirty="0" smtClean="0"/>
              <a:t>S</a:t>
            </a:r>
            <a:endParaRPr lang="es-CO" sz="20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000" b="1" kern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2"/>
          <a:srcRect l="31183"/>
          <a:stretch>
            <a:fillRect/>
          </a:stretch>
        </p:blipFill>
        <p:spPr bwMode="auto">
          <a:xfrm>
            <a:off x="3143240" y="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2"/>
          <a:srcRect r="66667"/>
          <a:stretch>
            <a:fillRect/>
          </a:stretch>
        </p:blipFill>
        <p:spPr bwMode="auto">
          <a:xfrm>
            <a:off x="1714480" y="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grpSp>
        <p:nvGrpSpPr>
          <p:cNvPr id="12" name="11 Grupo"/>
          <p:cNvGrpSpPr/>
          <p:nvPr/>
        </p:nvGrpSpPr>
        <p:grpSpPr>
          <a:xfrm>
            <a:off x="3314022" y="2714620"/>
            <a:ext cx="2615300" cy="2615300"/>
            <a:chOff x="5955158" y="4169217"/>
            <a:chExt cx="2615300" cy="2615300"/>
          </a:xfrm>
          <a:scene3d>
            <a:camera prst="orthographicFront"/>
            <a:lightRig rig="flat" dir="t"/>
          </a:scene3d>
        </p:grpSpPr>
        <p:sp>
          <p:nvSpPr>
            <p:cNvPr id="13" name="12 Elipse"/>
            <p:cNvSpPr/>
            <p:nvPr/>
          </p:nvSpPr>
          <p:spPr>
            <a:xfrm>
              <a:off x="5955158" y="4169217"/>
              <a:ext cx="2615300" cy="2615300"/>
            </a:xfrm>
            <a:prstGeom prst="ellipse">
              <a:avLst/>
            </a:prstGeom>
            <a:blipFill rotWithShape="0">
              <a:blip r:embed="rId4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Elipse 4"/>
            <p:cNvSpPr/>
            <p:nvPr/>
          </p:nvSpPr>
          <p:spPr>
            <a:xfrm>
              <a:off x="6526662" y="4883597"/>
              <a:ext cx="1714512" cy="9206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2400" kern="12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2400" kern="1200" dirty="0" smtClean="0"/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400" kern="1200" dirty="0" smtClean="0"/>
                <a:t> </a:t>
              </a:r>
              <a:r>
                <a:rPr lang="es-CO" sz="2400" b="1" kern="1200" dirty="0" smtClean="0"/>
                <a:t>Costa Caribe</a:t>
              </a:r>
              <a:endParaRPr lang="es-CO" sz="2400" b="1" kern="1200" dirty="0"/>
            </a:p>
          </p:txBody>
        </p:sp>
      </p:grpSp>
      <p:sp>
        <p:nvSpPr>
          <p:cNvPr id="15" name="14 Elipse"/>
          <p:cNvSpPr/>
          <p:nvPr/>
        </p:nvSpPr>
        <p:spPr>
          <a:xfrm>
            <a:off x="3214678" y="1428736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Elipse"/>
          <p:cNvSpPr/>
          <p:nvPr/>
        </p:nvSpPr>
        <p:spPr>
          <a:xfrm>
            <a:off x="4929190" y="1428736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Elipse"/>
          <p:cNvSpPr/>
          <p:nvPr/>
        </p:nvSpPr>
        <p:spPr>
          <a:xfrm>
            <a:off x="1857356" y="2071678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8" name="6 Imagen" descr="USB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7554" y="1714488"/>
            <a:ext cx="1000132" cy="571504"/>
          </a:xfrm>
          <a:prstGeom prst="rect">
            <a:avLst/>
          </a:prstGeom>
        </p:spPr>
      </p:pic>
      <p:pic>
        <p:nvPicPr>
          <p:cNvPr id="19" name="30 Imagen" descr="CUC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43504" y="1714488"/>
            <a:ext cx="928694" cy="571504"/>
          </a:xfrm>
          <a:prstGeom prst="rect">
            <a:avLst/>
          </a:prstGeom>
        </p:spPr>
      </p:pic>
      <p:pic>
        <p:nvPicPr>
          <p:cNvPr id="20" name="11 Imagen" descr="UniMetro.jpg"/>
          <p:cNvPicPr/>
          <p:nvPr/>
        </p:nvPicPr>
        <p:blipFill>
          <a:blip r:embed="rId7"/>
          <a:stretch>
            <a:fillRect/>
          </a:stretch>
        </p:blipFill>
        <p:spPr>
          <a:xfrm>
            <a:off x="2071670" y="2214554"/>
            <a:ext cx="928694" cy="857256"/>
          </a:xfrm>
          <a:prstGeom prst="rect">
            <a:avLst/>
          </a:prstGeom>
        </p:spPr>
      </p:pic>
      <p:sp>
        <p:nvSpPr>
          <p:cNvPr id="21" name="20 Elipse"/>
          <p:cNvSpPr/>
          <p:nvPr/>
        </p:nvSpPr>
        <p:spPr>
          <a:xfrm>
            <a:off x="6215074" y="2143116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2" name="32 Imagen" descr="Norte.png"/>
          <p:cNvPicPr/>
          <p:nvPr/>
        </p:nvPicPr>
        <p:blipFill>
          <a:blip r:embed="rId8" cstate="print"/>
          <a:srcRect l="21428" r="14286"/>
          <a:stretch>
            <a:fillRect/>
          </a:stretch>
        </p:blipFill>
        <p:spPr>
          <a:xfrm>
            <a:off x="6429388" y="2285992"/>
            <a:ext cx="928694" cy="785818"/>
          </a:xfrm>
          <a:prstGeom prst="rect">
            <a:avLst/>
          </a:prstGeom>
        </p:spPr>
      </p:pic>
      <p:sp>
        <p:nvSpPr>
          <p:cNvPr id="23" name="22 Elipse"/>
          <p:cNvSpPr/>
          <p:nvPr/>
        </p:nvSpPr>
        <p:spPr>
          <a:xfrm>
            <a:off x="6357950" y="3500438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4" name="23 Elipse"/>
          <p:cNvSpPr/>
          <p:nvPr/>
        </p:nvSpPr>
        <p:spPr>
          <a:xfrm>
            <a:off x="5857884" y="4643446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4214810" y="4857760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2500298" y="4643446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1571604" y="3643314"/>
            <a:ext cx="1357322" cy="11430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9" name="0 Imagen" descr="CECAR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72264" y="3643314"/>
            <a:ext cx="928694" cy="714380"/>
          </a:xfrm>
          <a:prstGeom prst="rect">
            <a:avLst/>
          </a:prstGeom>
        </p:spPr>
      </p:pic>
      <p:pic>
        <p:nvPicPr>
          <p:cNvPr id="31" name="13 Imagen" descr="UniSinu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29124" y="5072074"/>
            <a:ext cx="857256" cy="642942"/>
          </a:xfrm>
          <a:prstGeom prst="rect">
            <a:avLst/>
          </a:prstGeom>
        </p:spPr>
      </p:pic>
      <p:pic>
        <p:nvPicPr>
          <p:cNvPr id="32" name="14 Imagen" descr="UniTecnológica.png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643174" y="4929198"/>
            <a:ext cx="1000132" cy="571504"/>
          </a:xfrm>
          <a:prstGeom prst="rect">
            <a:avLst/>
          </a:prstGeom>
        </p:spPr>
      </p:pic>
      <p:pic>
        <p:nvPicPr>
          <p:cNvPr id="33" name="12 Imagen" descr="UniPontificia.JPG"/>
          <p:cNvPicPr/>
          <p:nvPr/>
        </p:nvPicPr>
        <p:blipFill>
          <a:blip r:embed="rId12"/>
          <a:stretch>
            <a:fillRect/>
          </a:stretch>
        </p:blipFill>
        <p:spPr>
          <a:xfrm>
            <a:off x="5971552" y="4929198"/>
            <a:ext cx="1100778" cy="521123"/>
          </a:xfrm>
          <a:prstGeom prst="rect">
            <a:avLst/>
          </a:prstGeom>
        </p:spPr>
      </p:pic>
      <p:pic>
        <p:nvPicPr>
          <p:cNvPr id="34" name="10 Imagen" descr="UniMagdalena.png"/>
          <p:cNvPicPr/>
          <p:nvPr/>
        </p:nvPicPr>
        <p:blipFill>
          <a:blip r:embed="rId13"/>
          <a:stretch>
            <a:fillRect/>
          </a:stretch>
        </p:blipFill>
        <p:spPr>
          <a:xfrm>
            <a:off x="1785918" y="3714752"/>
            <a:ext cx="928694" cy="857256"/>
          </a:xfrm>
          <a:prstGeom prst="rect">
            <a:avLst/>
          </a:prstGeom>
        </p:spPr>
      </p:pic>
      <p:sp>
        <p:nvSpPr>
          <p:cNvPr id="35" name="Elipse 4"/>
          <p:cNvSpPr/>
          <p:nvPr/>
        </p:nvSpPr>
        <p:spPr>
          <a:xfrm>
            <a:off x="-32" y="-19049"/>
            <a:ext cx="500066" cy="687705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I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S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U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O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S</a:t>
            </a:r>
          </a:p>
        </p:txBody>
      </p:sp>
      <p:sp>
        <p:nvSpPr>
          <p:cNvPr id="36" name="Elipse 4"/>
          <p:cNvSpPr/>
          <p:nvPr/>
        </p:nvSpPr>
        <p:spPr>
          <a:xfrm>
            <a:off x="428596" y="0"/>
            <a:ext cx="500066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A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R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A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/>
              <a:t>E</a:t>
            </a:r>
            <a:r>
              <a:rPr lang="es-CO" sz="2400" b="1" kern="1200" dirty="0" smtClean="0"/>
              <a:t>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S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400" b="1" kern="1200" dirty="0" smtClean="0"/>
          </a:p>
        </p:txBody>
      </p:sp>
      <p:pic>
        <p:nvPicPr>
          <p:cNvPr id="37" name="1 Imagen" descr="Ascofapsi.jpg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429520" y="285728"/>
            <a:ext cx="714380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2"/>
          <a:srcRect l="31183"/>
          <a:stretch>
            <a:fillRect/>
          </a:stretch>
        </p:blipFill>
        <p:spPr bwMode="auto">
          <a:xfrm>
            <a:off x="3143240" y="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2"/>
          <a:srcRect r="66667"/>
          <a:stretch>
            <a:fillRect/>
          </a:stretch>
        </p:blipFill>
        <p:spPr bwMode="auto">
          <a:xfrm>
            <a:off x="1714480" y="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graphicFrame>
        <p:nvGraphicFramePr>
          <p:cNvPr id="12" name="11 Diagrama"/>
          <p:cNvGraphicFramePr/>
          <p:nvPr/>
        </p:nvGraphicFramePr>
        <p:xfrm>
          <a:off x="642910" y="1285860"/>
          <a:ext cx="7858180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3" name="1 Imagen" descr="Ascofapsi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000100" y="1571612"/>
          <a:ext cx="7358112" cy="38404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39528"/>
                <a:gridCol w="1839528"/>
                <a:gridCol w="1839528"/>
                <a:gridCol w="1839528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kern="1200" dirty="0"/>
                        <a:t>EJES</a:t>
                      </a:r>
                      <a:endParaRPr lang="es-C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kern="1200" dirty="0"/>
                        <a:t>TEMATICAS</a:t>
                      </a:r>
                      <a:endParaRPr lang="es-C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kern="1200" dirty="0"/>
                        <a:t>FECHAS</a:t>
                      </a:r>
                      <a:endParaRPr lang="es-C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kern="1200" dirty="0"/>
                        <a:t>INSTITUCIÓN RESPONSABLE</a:t>
                      </a:r>
                      <a:endParaRPr lang="es-C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1" kern="1200" dirty="0" smtClean="0"/>
                        <a:t>EJE I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1" kern="1200" dirty="0" smtClean="0"/>
                        <a:t>IPS: Fundamentos Epistemológicos, Teóricos y Metodológicos</a:t>
                      </a:r>
                    </a:p>
                    <a:p>
                      <a:endParaRPr lang="es-CO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/>
                        <a:t>Hacia una definición de lo Psicológico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/>
                        <a:t>Febrero 4 de 2017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endParaRPr lang="es-CO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/>
                        <a:t>Intervención </a:t>
                      </a:r>
                      <a:endParaRPr lang="es-CO" sz="1800" dirty="0" smtClean="0"/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 smtClean="0"/>
                        <a:t>Psicosocial </a:t>
                      </a:r>
                      <a:r>
                        <a:rPr lang="es-CO" sz="1800" dirty="0"/>
                        <a:t>una </a:t>
                      </a:r>
                      <a:endParaRPr lang="es-CO" sz="1800" dirty="0" smtClean="0"/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 smtClean="0"/>
                        <a:t>perspectiva </a:t>
                      </a:r>
                      <a:r>
                        <a:rPr lang="es-CO" sz="1800" dirty="0"/>
                        <a:t>disciplinar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/>
                        <a:t>Febrero 11 de 2017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CO" sz="1800" dirty="0" smtClean="0"/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 smtClean="0"/>
                        <a:t>Intervención 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 smtClean="0"/>
                        <a:t>Psicosocial </a:t>
                      </a:r>
                      <a:r>
                        <a:rPr lang="es-CO" sz="1800" dirty="0"/>
                        <a:t>para </a:t>
                      </a:r>
                      <a:endParaRPr lang="es-CO" sz="1800" dirty="0" smtClean="0"/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 smtClean="0"/>
                        <a:t>el </a:t>
                      </a:r>
                      <a:r>
                        <a:rPr lang="es-CO" sz="1800" dirty="0"/>
                        <a:t>contexto </a:t>
                      </a:r>
                      <a:endParaRPr lang="es-CO" sz="1800" dirty="0" smtClean="0"/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800" dirty="0" smtClean="0"/>
                        <a:t>colombiano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/>
                        <a:t>Febrero 18 de 2017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" name="30 Imagen" descr="CUC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86578" y="3225947"/>
            <a:ext cx="1143008" cy="631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714348" y="1643050"/>
          <a:ext cx="7572428" cy="45780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43894"/>
                <a:gridCol w="2242320"/>
                <a:gridCol w="1893107"/>
                <a:gridCol w="1893107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/>
                        <a:t>EJES</a:t>
                      </a:r>
                      <a:endParaRPr lang="es-CO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/>
                        <a:t>TEMATICAS</a:t>
                      </a:r>
                      <a:endParaRPr lang="es-CO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/>
                        <a:t>FECHAS</a:t>
                      </a:r>
                      <a:endParaRPr lang="es-CO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/>
                        <a:t>INSTITUCIÓN RESPONSABLE</a:t>
                      </a:r>
                      <a:endParaRPr lang="es-CO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 smtClean="0"/>
                        <a:t>EJE II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 smtClean="0"/>
                        <a:t>IPS</a:t>
                      </a:r>
                      <a:r>
                        <a:rPr lang="es-CO" sz="1600" kern="1200" baseline="0" dirty="0" smtClean="0"/>
                        <a:t> Y Políticas Públicas</a:t>
                      </a:r>
                      <a:endParaRPr lang="es-CO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600" dirty="0"/>
                        <a:t>Factores de riesgos psicosociales en el escenario laboral. Resolución 2646 y Ley 1010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/>
                        <a:t>Febrero </a:t>
                      </a:r>
                      <a:r>
                        <a:rPr lang="es-CO" sz="1600" dirty="0" smtClean="0"/>
                        <a:t>25 </a:t>
                      </a:r>
                      <a:r>
                        <a:rPr lang="es-CO" sz="1600" dirty="0"/>
                        <a:t>de 2017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553720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 smtClean="0"/>
                        <a:t>Ley </a:t>
                      </a:r>
                      <a:r>
                        <a:rPr lang="es-CO" sz="1600" dirty="0"/>
                        <a:t>1616: su impacto en la formación de la Psicología y el ejercicio profesional.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 smtClean="0"/>
                        <a:t>Marzo 4 de </a:t>
                      </a:r>
                      <a:r>
                        <a:rPr lang="es-CO" sz="1600" dirty="0"/>
                        <a:t>2017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9144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CO" sz="1600" dirty="0" smtClean="0"/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600" kern="1200" dirty="0" smtClean="0"/>
                        <a:t> Ley 1448: reparación de víctimas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 smtClean="0"/>
                        <a:t>Marzo 11 de </a:t>
                      </a:r>
                      <a:r>
                        <a:rPr lang="es-CO" sz="1600" dirty="0"/>
                        <a:t>2017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Ley 1090 de 2006. El desempeño ético en el ejercicio de la profesión</a:t>
                      </a:r>
                      <a:endParaRPr lang="es-CO" sz="1600" kern="1200" dirty="0" smtClean="0">
                        <a:solidFill>
                          <a:schemeClr val="dk1"/>
                        </a:solidFill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600" dirty="0">
                          <a:latin typeface="Trebuchet MS"/>
                          <a:ea typeface="Calibri"/>
                          <a:cs typeface="Times New Roman"/>
                        </a:rPr>
                        <a:t>Marzo 18 de 2017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Tribunal Deontológico  y </a:t>
                      </a:r>
                      <a:r>
                        <a:rPr lang="es-CO" sz="1400" dirty="0" err="1">
                          <a:latin typeface="Trebuchet MS"/>
                          <a:ea typeface="Calibri"/>
                          <a:cs typeface="Times New Roman"/>
                        </a:rPr>
                        <a:t>Bioético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 de Psicología - Zona  Norte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" name="12 Imagen" descr="UniPontificia.JPG"/>
          <p:cNvPicPr/>
          <p:nvPr/>
        </p:nvPicPr>
        <p:blipFill>
          <a:blip r:embed="rId5"/>
          <a:stretch>
            <a:fillRect/>
          </a:stretch>
        </p:blipFill>
        <p:spPr>
          <a:xfrm>
            <a:off x="6572264" y="2357430"/>
            <a:ext cx="1216705" cy="610921"/>
          </a:xfrm>
          <a:prstGeom prst="rect">
            <a:avLst/>
          </a:prstGeom>
        </p:spPr>
      </p:pic>
      <p:pic>
        <p:nvPicPr>
          <p:cNvPr id="17" name="11 Imagen" descr="UniMetro.jpg"/>
          <p:cNvPicPr/>
          <p:nvPr/>
        </p:nvPicPr>
        <p:blipFill>
          <a:blip r:embed="rId6"/>
          <a:stretch>
            <a:fillRect/>
          </a:stretch>
        </p:blipFill>
        <p:spPr>
          <a:xfrm>
            <a:off x="6750115" y="3411149"/>
            <a:ext cx="893719" cy="803669"/>
          </a:xfrm>
          <a:prstGeom prst="rect">
            <a:avLst/>
          </a:prstGeom>
        </p:spPr>
      </p:pic>
      <p:pic>
        <p:nvPicPr>
          <p:cNvPr id="20" name="12 Imagen" descr="UniPontificia.JPG"/>
          <p:cNvPicPr/>
          <p:nvPr/>
        </p:nvPicPr>
        <p:blipFill>
          <a:blip r:embed="rId5"/>
          <a:stretch>
            <a:fillRect/>
          </a:stretch>
        </p:blipFill>
        <p:spPr>
          <a:xfrm>
            <a:off x="6643702" y="4572008"/>
            <a:ext cx="1214446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85721" y="1357299"/>
          <a:ext cx="8643998" cy="367092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6474"/>
                <a:gridCol w="2675524"/>
                <a:gridCol w="2161000"/>
                <a:gridCol w="2161000"/>
              </a:tblGrid>
              <a:tr h="541825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EJES</a:t>
                      </a:r>
                      <a:endParaRPr lang="es-CO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TEMÁTICAS</a:t>
                      </a:r>
                      <a:endParaRPr lang="es-CO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FECHAS</a:t>
                      </a:r>
                      <a:endParaRPr lang="es-CO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INSTITUCIÓN RESPONSABLE</a:t>
                      </a:r>
                      <a:endParaRPr lang="es-CO" sz="1600" dirty="0"/>
                    </a:p>
                  </a:txBody>
                  <a:tcPr anchor="ctr"/>
                </a:tc>
              </a:tr>
              <a:tr h="684410">
                <a:tc rowSpan="3">
                  <a:txBody>
                    <a:bodyPr/>
                    <a:lstStyle/>
                    <a:p>
                      <a:pPr algn="ctr"/>
                      <a:r>
                        <a:rPr lang="es-CO" sz="1600" b="1" dirty="0" smtClean="0"/>
                        <a:t>IPS: Políticas Públicas</a:t>
                      </a:r>
                      <a:endParaRPr lang="es-CO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conflicto armado y su relación con las violencias interpersonales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600">
                          <a:latin typeface="Trebuchet MS"/>
                          <a:ea typeface="Calibri"/>
                          <a:cs typeface="Times New Roman"/>
                        </a:rPr>
                        <a:t>Marzo 25 de 2015</a:t>
                      </a: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4578">
                <a:tc vMerge="1"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Trebuchet MS"/>
                          <a:ea typeface="Calibri"/>
                          <a:cs typeface="Times New Roman"/>
                        </a:rPr>
                        <a:t>Violencia </a:t>
                      </a:r>
                      <a:r>
                        <a:rPr lang="es-CO" sz="1600" dirty="0">
                          <a:latin typeface="Trebuchet MS"/>
                          <a:ea typeface="Calibri"/>
                          <a:cs typeface="Times New Roman"/>
                        </a:rPr>
                        <a:t>en entornos laborales.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600">
                          <a:latin typeface="Trebuchet MS"/>
                          <a:ea typeface="Calibri"/>
                          <a:cs typeface="Times New Roman"/>
                        </a:rPr>
                        <a:t>Abril 1 de 2017</a:t>
                      </a: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Cartagena </a:t>
                      </a:r>
                      <a:endParaRPr lang="es-CO" sz="1600" dirty="0"/>
                    </a:p>
                  </a:txBody>
                  <a:tcPr/>
                </a:tc>
              </a:tr>
              <a:tr h="684410">
                <a:tc vMerge="1">
                  <a:txBody>
                    <a:bodyPr/>
                    <a:lstStyle/>
                    <a:p>
                      <a:endParaRPr lang="es-CO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Trebuchet M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O" sz="1600" dirty="0">
                          <a:latin typeface="Trebuchet MS"/>
                          <a:ea typeface="Calibri"/>
                          <a:cs typeface="Times New Roman"/>
                        </a:rPr>
                        <a:t>La IPS desde un enfoque diferencial: discapacidad y étnicas.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latin typeface="Trebuchet MS"/>
                          <a:ea typeface="Calibri"/>
                          <a:cs typeface="Times New Roman"/>
                        </a:rPr>
                        <a:t>Abril 8 de 2017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804191">
                <a:tc>
                  <a:txBody>
                    <a:bodyPr/>
                    <a:lstStyle/>
                    <a:p>
                      <a:pPr algn="ctr"/>
                      <a:endParaRPr lang="es-CO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Resiliencia</a:t>
                      </a: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 recuperación en víctimas del conflicto armado.</a:t>
                      </a:r>
                      <a:endParaRPr lang="es-CO" sz="1600" kern="1200" dirty="0" smtClean="0">
                        <a:solidFill>
                          <a:schemeClr val="dk1"/>
                        </a:solidFill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Abril 22 de 2017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" name="0 Imagen" descr="CECA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29520" y="3643314"/>
            <a:ext cx="928694" cy="430253"/>
          </a:xfrm>
          <a:prstGeom prst="rect">
            <a:avLst/>
          </a:prstGeom>
        </p:spPr>
      </p:pic>
      <p:pic>
        <p:nvPicPr>
          <p:cNvPr id="22" name="32 Imagen" descr="Norte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15206" y="2000240"/>
            <a:ext cx="1357322" cy="714380"/>
          </a:xfrm>
          <a:prstGeom prst="rect">
            <a:avLst/>
          </a:prstGeom>
        </p:spPr>
      </p:pic>
      <p:pic>
        <p:nvPicPr>
          <p:cNvPr id="23" name="13 Imagen" descr="UniSinu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58082" y="2786058"/>
            <a:ext cx="976289" cy="428264"/>
          </a:xfrm>
          <a:prstGeom prst="rect">
            <a:avLst/>
          </a:prstGeom>
        </p:spPr>
      </p:pic>
      <p:pic>
        <p:nvPicPr>
          <p:cNvPr id="24" name="14 Imagen" descr="UniTecnológica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86644" y="4429132"/>
            <a:ext cx="1214446" cy="5266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785788" y="1397000"/>
          <a:ext cx="7500988" cy="422942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28758"/>
                <a:gridCol w="2321736"/>
                <a:gridCol w="1875247"/>
                <a:gridCol w="1875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EJES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TEMÁTICAS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FECHAS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INSTITUCIÓN RESPONSABLE</a:t>
                      </a:r>
                      <a:endParaRPr lang="es-CO" sz="1400" dirty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s-CO" sz="1400" b="1" dirty="0" smtClean="0"/>
                        <a:t>IPS: Políticas Públicas</a:t>
                      </a:r>
                      <a:endParaRPr lang="es-CO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latin typeface="Trebuchet MS"/>
                          <a:ea typeface="Calibri"/>
                          <a:cs typeface="Times New Roman"/>
                        </a:rPr>
                        <a:t>La 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escuela en la construcción de una cultura de la paz</a:t>
                      </a:r>
                      <a:r>
                        <a:rPr lang="es-CO" sz="1400" dirty="0" smtClean="0">
                          <a:latin typeface="Trebuchet MS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Abril 29 de 2017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latin typeface="Trebuchet M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Salud mental y el </a:t>
                      </a:r>
                      <a:r>
                        <a:rPr lang="es-CO" sz="1400" dirty="0" err="1">
                          <a:latin typeface="Trebuchet MS"/>
                          <a:ea typeface="Calibri"/>
                          <a:cs typeface="Times New Roman"/>
                        </a:rPr>
                        <a:t>posconflicto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: Un compromiso de la Psicología.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Mayo 6 de 2017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937582">
                <a:tc vMerge="1"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latin typeface="Trebuchet MS"/>
                          <a:ea typeface="Calibri"/>
                          <a:cs typeface="Times New Roman"/>
                        </a:rPr>
                        <a:t>Una 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reflexión sobre la familia como elemento </a:t>
                      </a:r>
                      <a:r>
                        <a:rPr lang="es-CO" sz="1400" dirty="0" err="1">
                          <a:latin typeface="Trebuchet MS"/>
                          <a:ea typeface="Calibri"/>
                          <a:cs typeface="Times New Roman"/>
                        </a:rPr>
                        <a:t>intermediador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 entre la sociedad y el individuo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Mayo 13 de 2017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O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latin typeface="Trebuchet M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El rol de psicólogo jurídico frente a las víctimas de la violencia. Una mirada desde lo asistencial y equidad social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latin typeface="Trebuchet MS"/>
                          <a:ea typeface="Calibri"/>
                          <a:cs typeface="Times New Roman"/>
                        </a:rPr>
                        <a:t>Mayo 20 de 2017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O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O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Montería</a:t>
                      </a:r>
                      <a:endParaRPr lang="es-CO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13 Imagen" descr="UniSinu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00892" y="4714884"/>
            <a:ext cx="976289" cy="428264"/>
          </a:xfrm>
          <a:prstGeom prst="rect">
            <a:avLst/>
          </a:prstGeom>
        </p:spPr>
      </p:pic>
      <p:pic>
        <p:nvPicPr>
          <p:cNvPr id="17" name="6 Imagen" descr="USB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00892" y="3786190"/>
            <a:ext cx="1071570" cy="638292"/>
          </a:xfrm>
          <a:prstGeom prst="rect">
            <a:avLst/>
          </a:prstGeom>
        </p:spPr>
      </p:pic>
      <p:pic>
        <p:nvPicPr>
          <p:cNvPr id="18" name="0 Imagen" descr="CECAR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00892" y="2928934"/>
            <a:ext cx="1000132" cy="428628"/>
          </a:xfrm>
          <a:prstGeom prst="rect">
            <a:avLst/>
          </a:prstGeom>
        </p:spPr>
      </p:pic>
      <p:pic>
        <p:nvPicPr>
          <p:cNvPr id="19" name="10 Imagen" descr="UniMagdalena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72330" y="2071678"/>
            <a:ext cx="785818" cy="564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642911" y="1357300"/>
          <a:ext cx="8143931" cy="45794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81559"/>
                <a:gridCol w="1163419"/>
                <a:gridCol w="1163419"/>
                <a:gridCol w="1183165"/>
                <a:gridCol w="998245"/>
                <a:gridCol w="968240"/>
                <a:gridCol w="1285884"/>
              </a:tblGrid>
              <a:tr h="80268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INSTITUCION RESPONSABLE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CIUDAD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Auditorios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Conferencista (Honorarios, Tiquetes, etc.)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Correspondencia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Afiches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/>
                        <a:t>TOTAL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</a:tr>
              <a:tr h="2688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Corporación Universitaria CECAR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Sincelejo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$1,.750.000.oo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$600.000.oo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$350.000.oo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$2.700.000.oo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2688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/>
                        <a:t>Universidad De la Costa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Barranquilla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/>
                        <a:t>$1,856,000.00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$580,000.00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$2,436,000.00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2688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Universidad del Magdalena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Santa Marta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$200.000.oo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$2.700.000.oo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$2.900.000.oo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5070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/>
                        <a:t>Universidad</a:t>
                      </a:r>
                      <a:r>
                        <a:rPr lang="es-CO" sz="1200" u="none" strike="noStrike" baseline="0" dirty="0" smtClean="0"/>
                        <a:t> </a:t>
                      </a:r>
                      <a:r>
                        <a:rPr lang="es-CO" sz="1200" u="none" strike="noStrike" dirty="0" smtClean="0"/>
                        <a:t>Pontificia Bolivariana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Montería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$3,740,000.00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$3,740,000.00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34540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Universidad del Norte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Barranquilla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$1,828,000.00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$1,828,000.00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2975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Universida del Sinú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Cartagena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$1,160,000.00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/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 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$1,160,000.00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5641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Universidad Tecnológica de Bolívar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Cartagena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$6,000,000.00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$480,000.00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/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/>
                        <a:t> 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$6,480,000.00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Universidad Simón Bolívar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Barranquilla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$7,200,000.00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/>
                        <a:t>$</a:t>
                      </a:r>
                      <a:r>
                        <a:rPr lang="es-CO" sz="1200" u="none" strike="noStrike" dirty="0" smtClean="0"/>
                        <a:t>1,000,000.00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$458,820.00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/>
                        <a:t>$330,000.00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/>
                        <a:t>$8,988,820.00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</a:tr>
              <a:tr h="4433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/>
                        <a:t>$30.232,820.00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9" name="Elipse 4"/>
          <p:cNvSpPr/>
          <p:nvPr/>
        </p:nvSpPr>
        <p:spPr>
          <a:xfrm>
            <a:off x="-32" y="0"/>
            <a:ext cx="500066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8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800" b="1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R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S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 smtClean="0"/>
              <a:t>U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 smtClean="0"/>
              <a:t>U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 smtClean="0"/>
              <a:t>S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 smtClean="0"/>
              <a:t>O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kern="1200" dirty="0" smtClean="0"/>
              <a:t>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800" b="1" kern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85786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76" y="6357958"/>
            <a:ext cx="6934200" cy="344488"/>
          </a:xfrm>
          <a:prstGeom prst="rect">
            <a:avLst/>
          </a:prstGeom>
          <a:noFill/>
        </p:spPr>
      </p:pic>
      <p:pic>
        <p:nvPicPr>
          <p:cNvPr id="12" name="1 Imagen" descr="Ascofapsi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29520" y="214290"/>
            <a:ext cx="714380" cy="500066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4"/>
          <a:srcRect l="31183"/>
          <a:stretch>
            <a:fillRect/>
          </a:stretch>
        </p:blipFill>
        <p:spPr bwMode="auto">
          <a:xfrm>
            <a:off x="3295640" y="152400"/>
            <a:ext cx="4143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/>
          <p:nvPr/>
        </p:nvPicPr>
        <p:blipFill>
          <a:blip r:embed="rId4"/>
          <a:srcRect r="66667"/>
          <a:stretch>
            <a:fillRect/>
          </a:stretch>
        </p:blipFill>
        <p:spPr bwMode="auto">
          <a:xfrm>
            <a:off x="1866880" y="15240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0" name="Elipse 4"/>
          <p:cNvSpPr/>
          <p:nvPr/>
        </p:nvSpPr>
        <p:spPr>
          <a:xfrm>
            <a:off x="-32" y="0"/>
            <a:ext cx="500066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I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S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R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C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O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kern="1200" dirty="0" smtClean="0"/>
              <a:t>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400" b="1" dirty="0" smtClean="0"/>
              <a:t>S</a:t>
            </a:r>
            <a:endParaRPr lang="es-CO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2400" b="1" kern="1200" dirty="0" smtClean="0"/>
          </a:p>
        </p:txBody>
      </p:sp>
      <p:graphicFrame>
        <p:nvGraphicFramePr>
          <p:cNvPr id="16" name="2 Gráfico"/>
          <p:cNvGraphicFramePr/>
          <p:nvPr/>
        </p:nvGraphicFramePr>
        <p:xfrm>
          <a:off x="500034" y="1285860"/>
          <a:ext cx="647700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5 Gráfico"/>
          <p:cNvGraphicFramePr/>
          <p:nvPr/>
        </p:nvGraphicFramePr>
        <p:xfrm>
          <a:off x="6572264" y="3500438"/>
          <a:ext cx="2571736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617</Words>
  <Application>Microsoft Office PowerPoint</Application>
  <PresentationFormat>Presentación en pantalla (4:3)</PresentationFormat>
  <Paragraphs>239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ymartin</dc:creator>
  <cp:lastModifiedBy>Astrid</cp:lastModifiedBy>
  <cp:revision>44</cp:revision>
  <dcterms:created xsi:type="dcterms:W3CDTF">2017-03-13T19:21:47Z</dcterms:created>
  <dcterms:modified xsi:type="dcterms:W3CDTF">2017-03-15T18:54:56Z</dcterms:modified>
</cp:coreProperties>
</file>